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88" r:id="rId4"/>
    <p:sldId id="333" r:id="rId5"/>
    <p:sldId id="335" r:id="rId6"/>
    <p:sldId id="340" r:id="rId7"/>
    <p:sldId id="289" r:id="rId8"/>
    <p:sldId id="304" r:id="rId9"/>
    <p:sldId id="28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94660"/>
  </p:normalViewPr>
  <p:slideViewPr>
    <p:cSldViewPr>
      <p:cViewPr>
        <p:scale>
          <a:sx n="90" d="100"/>
          <a:sy n="90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3A8E-B3C1-4611-BC50-4AED13A22E94}" type="datetimeFigureOut">
              <a:rPr lang="de-DE" smtClean="0"/>
              <a:pPr/>
              <a:t>12.12.2016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E34B-47BF-442B-B2BB-FCCB161B636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8846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AC08-754D-46AE-9B0A-CE6A9B20DD4E}" type="datetimeFigureOut">
              <a:rPr lang="de-DE" smtClean="0"/>
              <a:pPr/>
              <a:t>12.12.2016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DE4B-19E2-4957-9515-E97801EC72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3242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08E6-DB1F-4C98-9157-AC26478A534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6453-3ACA-4E1D-9ABE-576126AB9C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5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7BA1-4AD3-4399-91D3-AF5C49376B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47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075" y="44450"/>
            <a:ext cx="21590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329362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19A5-835D-4E06-86CC-1644156675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6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44450"/>
            <a:ext cx="82184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1A80-2306-4A1E-A15A-B9E954040F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58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44450"/>
            <a:ext cx="82184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0E3E-BB24-43C6-BED0-873BF34F72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76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MJ grou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665163"/>
            <a:ext cx="7315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as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60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44450"/>
            <a:ext cx="8640762" cy="6081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372225" y="65532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7AB4-0A18-4540-AEDC-B55E0BF844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23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7CC7-E4C0-4C00-9C1C-4FF501E450C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272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F3B9-3926-4E96-B70D-1C567CBED3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39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8E0C-6100-4F93-B4A2-5910F7B595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47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6F6E-E76A-4E4D-B4C8-CBF2E9CF5F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22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FAFB-E603-4B52-9255-025A75B791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926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4C9A-C542-4844-90B5-C2A6312FD1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85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813E-FC28-4EC4-918A-009FC6C5FB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13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6FDB-6266-4F73-889D-9A3BC21E5F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13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22ED-DF29-4374-8A79-8F71C8115C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1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44450"/>
            <a:ext cx="821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0" y="6392863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73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5532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1" i="1">
                <a:solidFill>
                  <a:srgbClr val="000099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74CB9D6-C5CA-4604-B33A-E45AF32E2AF2}" type="slidenum">
              <a:rPr lang="el-GR"/>
              <a:pPr fontAlgn="base">
                <a:spcAft>
                  <a:spcPct val="0"/>
                </a:spcAft>
                <a:defRPr/>
              </a:pPr>
              <a:t>‹#›</a:t>
            </a:fld>
            <a:endParaRPr lang="el-GR"/>
          </a:p>
        </p:txBody>
      </p:sp>
      <p:sp>
        <p:nvSpPr>
          <p:cNvPr id="731143" name="Line 7"/>
          <p:cNvSpPr>
            <a:spLocks noChangeShapeType="1"/>
          </p:cNvSpPr>
          <p:nvPr/>
        </p:nvSpPr>
        <p:spPr bwMode="auto">
          <a:xfrm>
            <a:off x="0" y="6392863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pic>
        <p:nvPicPr>
          <p:cNvPr id="9223" name="Picture 8" descr="MJ grou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4738" y="6554788"/>
            <a:ext cx="25939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5" name="Rectangle 9"/>
          <p:cNvSpPr>
            <a:spLocks noChangeArrowheads="1"/>
          </p:cNvSpPr>
          <p:nvPr/>
        </p:nvSpPr>
        <p:spPr bwMode="auto">
          <a:xfrm>
            <a:off x="396875" y="6470650"/>
            <a:ext cx="438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333399"/>
                </a:solidFill>
              </a:rPr>
              <a:t>Complete </a:t>
            </a:r>
            <a:r>
              <a:rPr lang="en-US" sz="1600">
                <a:solidFill>
                  <a:srgbClr val="333399"/>
                </a:solidFill>
                <a:cs typeface="Arial" charset="0"/>
              </a:rPr>
              <a:t>●</a:t>
            </a:r>
            <a:r>
              <a:rPr lang="en-US" sz="1600">
                <a:solidFill>
                  <a:srgbClr val="333399"/>
                </a:solidFill>
              </a:rPr>
              <a:t> </a:t>
            </a:r>
            <a:r>
              <a:rPr lang="en-US" sz="1600">
                <a:solidFill>
                  <a:srgbClr val="FF9933"/>
                </a:solidFill>
              </a:rPr>
              <a:t>End of Line </a:t>
            </a:r>
            <a:r>
              <a:rPr lang="en-US" sz="1600">
                <a:solidFill>
                  <a:srgbClr val="333399"/>
                </a:solidFill>
              </a:rPr>
              <a:t>● Packaging Solutions</a:t>
            </a:r>
            <a:endParaRPr lang="el-GR" sz="1600">
              <a:solidFill>
                <a:srgbClr val="333399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0" y="6921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250825" y="222250"/>
            <a:ext cx="647700" cy="3270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1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078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l-GR">
              <a:solidFill>
                <a:srgbClr val="333399"/>
              </a:solidFill>
            </a:endParaRPr>
          </a:p>
        </p:txBody>
      </p:sp>
      <p:pic>
        <p:nvPicPr>
          <p:cNvPr id="6" name="Picture 6" descr="MJ 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417513"/>
            <a:ext cx="2870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dirty="0" err="1" smtClean="0"/>
              <a:t>Prezentarea</a:t>
            </a:r>
            <a:r>
              <a:rPr lang="en-GB" b="1" dirty="0" smtClean="0"/>
              <a:t> </a:t>
            </a:r>
            <a:r>
              <a:rPr lang="en-GB" b="1" dirty="0" err="1" smtClean="0"/>
              <a:t>uneltei</a:t>
            </a:r>
            <a:endParaRPr lang="en-GB" b="1" dirty="0" smtClean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403648" y="4077072"/>
            <a:ext cx="6400800" cy="14484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GT-</a:t>
            </a:r>
            <a:r>
              <a:rPr lang="de-DE" i="1" dirty="0" smtClean="0"/>
              <a:t>ONE</a:t>
            </a:r>
            <a:endParaRPr lang="de-DE" i="1" dirty="0"/>
          </a:p>
        </p:txBody>
      </p:sp>
      <p:pic>
        <p:nvPicPr>
          <p:cNvPr id="9218" name="Picture 2" descr="H:\ALLE DATEN\A_A_PRODUKTE_Info_Manuels_Price\Handtools\A_TOOL_DEVELOPMENT\NEW Batt.Tools LT+HT\A_Marketing\A_Pictures\2012-07-31 13.56.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9113"/>
            <a:ext cx="1294016" cy="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2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078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l-GR">
              <a:solidFill>
                <a:srgbClr val="333399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15616" y="656635"/>
            <a:ext cx="6029499" cy="15121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Columbia GT</a:t>
            </a:r>
            <a:r>
              <a:rPr lang="de-DE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-ONE </a:t>
            </a:r>
          </a:p>
          <a:p>
            <a:pPr algn="ctr"/>
            <a:r>
              <a:rPr lang="de-DE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Noua Generatie</a:t>
            </a:r>
          </a:p>
          <a:p>
            <a:pPr algn="ctr"/>
            <a:r>
              <a:rPr lang="de-DE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Unelte de Legat cu Baterie</a:t>
            </a:r>
            <a:endParaRPr lang="de-DE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6896"/>
            <a:ext cx="3706813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3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6" name="Segnaposto contenuto 1"/>
          <p:cNvSpPr>
            <a:spLocks noGrp="1"/>
          </p:cNvSpPr>
          <p:nvPr/>
        </p:nvSpPr>
        <p:spPr bwMode="auto">
          <a:xfrm>
            <a:off x="234520" y="836712"/>
            <a:ext cx="8640762" cy="46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"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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"/>
              <a:defRPr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"/>
              <a:defRPr sz="16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600" b="1" dirty="0" smtClean="0">
                <a:solidFill>
                  <a:srgbClr val="000099"/>
                </a:solidFill>
              </a:rPr>
              <a:t>		</a:t>
            </a:r>
            <a:endParaRPr lang="it-IT" sz="14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</a:t>
            </a:r>
            <a:r>
              <a:rPr lang="it-IT" sz="1400" b="1" dirty="0" smtClean="0">
                <a:solidFill>
                  <a:srgbClr val="FF0000"/>
                </a:solidFill>
              </a:rPr>
              <a:t>GT-</a:t>
            </a:r>
            <a:r>
              <a:rPr lang="it-IT" sz="1400" b="1" i="1" dirty="0" smtClean="0">
                <a:solidFill>
                  <a:srgbClr val="FF0000"/>
                </a:solidFill>
              </a:rPr>
              <a:t>ONE </a:t>
            </a:r>
            <a:r>
              <a:rPr lang="it-IT" sz="1400" b="1" dirty="0" smtClean="0">
                <a:solidFill>
                  <a:srgbClr val="000099"/>
                </a:solidFill>
              </a:rPr>
              <a:t> 	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Tensionare Maxima: 2750 Newton  (+5% mai mult decat competitia)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Greutate : 3,7 Kgs incluzand bateria (cea mai usoara de pe piata)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Moduri de lucru: Automat – Semi/automat – Manual si mod «Soft»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Viteza de Tensionare: 15 metri minut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Baterie : Makita 14,4V – 3.0 Ah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Motoare fara perii (Bosch)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Perfect echilibrata in manipulare (cea mai buna de pe piata)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Maner robust din plastic, acoperit cu cauciuc natural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Ghidaje reglabile fata/spate pentru toate dimensiunile de banda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sz="1400" b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99"/>
                </a:solidFill>
              </a:rPr>
              <a:t>		</a:t>
            </a:r>
            <a:endParaRPr lang="it-IT" sz="1600" b="1" dirty="0" smtClean="0">
              <a:solidFill>
                <a:srgbClr val="000099"/>
              </a:solidFill>
            </a:endParaRPr>
          </a:p>
          <a:p>
            <a:endParaRPr lang="it-IT" dirty="0" smtClean="0"/>
          </a:p>
        </p:txBody>
      </p:sp>
      <p:sp>
        <p:nvSpPr>
          <p:cNvPr id="3" name="Rechteck 2"/>
          <p:cNvSpPr/>
          <p:nvPr/>
        </p:nvSpPr>
        <p:spPr>
          <a:xfrm>
            <a:off x="1475656" y="188640"/>
            <a:ext cx="272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SPECIFICATII TEHNICE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A7AB4-0A18-4540-AEDC-B55E0BF84427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Rechteck 3"/>
          <p:cNvSpPr/>
          <p:nvPr/>
        </p:nvSpPr>
        <p:spPr>
          <a:xfrm>
            <a:off x="1259632" y="18864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CARACTERISTICI GENERALE - AVANTAJE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/>
          </p:nvPr>
        </p:nvSpPr>
        <p:spPr>
          <a:xfrm>
            <a:off x="323528" y="913607"/>
            <a:ext cx="8640763" cy="4554537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it-IT" sz="2600" dirty="0" smtClean="0">
                <a:solidFill>
                  <a:srgbClr val="000099"/>
                </a:solidFill>
              </a:rPr>
              <a:t>Am proiectat un mod simplu si inteligent de modificare a latimii benzii.</a:t>
            </a:r>
          </a:p>
          <a:p>
            <a:pPr marL="365125" indent="-255588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it-IT" sz="2600" dirty="0" smtClean="0">
                <a:solidFill>
                  <a:srgbClr val="000099"/>
                </a:solidFill>
              </a:rPr>
              <a:t>Nu este nevoie sa inlocuiti ghidajele, ci doar sa le ajustati, reglajul nu va lua decat 30 de secunde.</a:t>
            </a:r>
          </a:p>
        </p:txBody>
      </p:sp>
      <p:pic>
        <p:nvPicPr>
          <p:cNvPr id="6" name="Picture 4" descr="E:\MT 320\Guide front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5305"/>
            <a:ext cx="292893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MT 320\Gu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50031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A7AB4-0A18-4540-AEDC-B55E0BF84427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Rechteck 3"/>
          <p:cNvSpPr/>
          <p:nvPr/>
        </p:nvSpPr>
        <p:spPr>
          <a:xfrm>
            <a:off x="1259632" y="18864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CARACTERISTICI GENERALE - AVANTAJE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/>
          </p:nvPr>
        </p:nvSpPr>
        <p:spPr>
          <a:xfrm>
            <a:off x="323528" y="1000125"/>
            <a:ext cx="8785547" cy="5126038"/>
          </a:xfrm>
        </p:spPr>
        <p:txBody>
          <a:bodyPr/>
          <a:lstStyle/>
          <a:p>
            <a:pPr marL="265113" lvl="1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it-IT" sz="2000" dirty="0" smtClean="0"/>
              <a:t>Am acordat o atentie sporita designului uneltei GT-ONE.</a:t>
            </a:r>
          </a:p>
          <a:p>
            <a:pPr marL="265113" lvl="1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it-IT" sz="2000" dirty="0" smtClean="0"/>
              <a:t>Veti remarca designul modern, in comparatie cu cele de pe piata.</a:t>
            </a:r>
          </a:p>
          <a:p>
            <a:pPr marL="265113" lvl="1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it-IT" sz="2000" dirty="0" smtClean="0"/>
              <a:t>Panoul de operare este prietenos cu utilizatorul, unealta este ergonomica, manerul si carcasa garanteaza si ele calitatea inalta a produsului..</a:t>
            </a:r>
            <a:endParaRPr lang="it-IT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6" name="Picture 4" descr="C:\Users\galchieri\Desktop\NEW BATTERY TOOL\Foto GT-ONE\IMG_6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35175"/>
            <a:ext cx="3134166" cy="20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galchieri\Desktop\NEW BATTERY TOOL\Foto GT-ONE\IMG_6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56992"/>
            <a:ext cx="3133059" cy="20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6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147" y="845875"/>
            <a:ext cx="9003686" cy="1078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333399"/>
                </a:solidFill>
              </a:rPr>
              <a:t>Balans</a:t>
            </a:r>
            <a:r>
              <a:rPr lang="en-US" sz="3200" u="sng" dirty="0" smtClean="0">
                <a:solidFill>
                  <a:srgbClr val="333399"/>
                </a:solidFill>
              </a:rPr>
              <a:t> </a:t>
            </a:r>
            <a:r>
              <a:rPr lang="en-US" sz="3200" u="sng" dirty="0" err="1" smtClean="0">
                <a:solidFill>
                  <a:srgbClr val="333399"/>
                </a:solidFill>
              </a:rPr>
              <a:t>eficient</a:t>
            </a:r>
            <a:r>
              <a:rPr lang="en-US" sz="3200" u="sng" dirty="0" smtClean="0">
                <a:solidFill>
                  <a:srgbClr val="333399"/>
                </a:solidFill>
              </a:rPr>
              <a:t> – </a:t>
            </a:r>
            <a:r>
              <a:rPr lang="en-US" sz="3200" u="sng" dirty="0" err="1" smtClean="0">
                <a:solidFill>
                  <a:srgbClr val="333399"/>
                </a:solidFill>
              </a:rPr>
              <a:t>pentru</a:t>
            </a:r>
            <a:r>
              <a:rPr lang="en-US" sz="3200" u="sng" dirty="0" smtClean="0">
                <a:solidFill>
                  <a:srgbClr val="333399"/>
                </a:solidFill>
              </a:rPr>
              <a:t> </a:t>
            </a:r>
            <a:r>
              <a:rPr lang="en-US" sz="3200" u="sng" dirty="0" err="1" smtClean="0">
                <a:solidFill>
                  <a:srgbClr val="333399"/>
                </a:solidFill>
              </a:rPr>
              <a:t>manipulare</a:t>
            </a:r>
            <a:endParaRPr lang="en-US" sz="3200" u="sng" dirty="0" smtClean="0">
              <a:solidFill>
                <a:srgbClr val="333399"/>
              </a:solidFill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u="sng" dirty="0" smtClean="0">
                <a:solidFill>
                  <a:srgbClr val="333399"/>
                </a:solidFill>
              </a:rPr>
              <a:t>(perfect </a:t>
            </a:r>
            <a:r>
              <a:rPr lang="en-US" sz="3200" u="sng" dirty="0" err="1" smtClean="0">
                <a:solidFill>
                  <a:srgbClr val="333399"/>
                </a:solidFill>
              </a:rPr>
              <a:t>echilibrata</a:t>
            </a:r>
            <a:r>
              <a:rPr lang="en-US" sz="3200" u="sng" dirty="0" smtClean="0">
                <a:solidFill>
                  <a:srgbClr val="333399"/>
                </a:solidFill>
              </a:rPr>
              <a:t>)</a:t>
            </a:r>
            <a:endParaRPr lang="el-GR" sz="3200" u="sng" dirty="0">
              <a:solidFill>
                <a:srgbClr val="3333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59632" y="18864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CARACTERISTICI GENERALE - AVANTAJE</a:t>
            </a:r>
            <a:endParaRPr lang="de-DE" dirty="0"/>
          </a:p>
        </p:txBody>
      </p:sp>
      <p:pic>
        <p:nvPicPr>
          <p:cNvPr id="10242" name="Picture 2" descr="H:\ALLE DATEN\A_A_PRODUKTE_Info_Manuels_Price\Handtools\A_TOOL_DEVELOPMENT\A_New Battery Tool\A_NEW Batt.Tools LT_MT320_GT-ONE\A_Marketing\A_Pictures\collection 12.09.2012\Balanc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915816" cy="19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ALLE DATEN\A_A_PRODUKTE_Info_Manuels_Price\Handtools\A_TOOL_DEVELOPMENT\A_New Battery Tool\A_NEW Batt.Tools LT_MT320_GT-ONE\A_Marketing\A_Pictures\collection 12.09.2012\Bal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86327"/>
            <a:ext cx="5326610" cy="35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ALLE DATEN\A_A_PRODUKTE_Info_Manuels_Price\Handtools\A_TOOL_DEVELOPMENT\A_New Battery Tool\A_NEW Batt.Tools LT_MT320_GT-ONE\A_Marketing\A_Pictures\collection 12.09.2012\Balance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6" y="2215300"/>
            <a:ext cx="2919344" cy="19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6" y="5470120"/>
            <a:ext cx="1296144" cy="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7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91680" y="188640"/>
            <a:ext cx="246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Avantaje suplimentare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9512" y="1240380"/>
            <a:ext cx="7782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Panou</a:t>
            </a:r>
            <a:r>
              <a:rPr lang="en-US" b="1" dirty="0" smtClean="0">
                <a:solidFill>
                  <a:srgbClr val="002060"/>
                </a:solidFill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</a:rPr>
              <a:t>operare</a:t>
            </a:r>
            <a:r>
              <a:rPr lang="en-US" b="1" dirty="0" smtClean="0">
                <a:solidFill>
                  <a:srgbClr val="002060"/>
                </a:solidFill>
              </a:rPr>
              <a:t> cu </a:t>
            </a:r>
            <a:r>
              <a:rPr lang="en-US" b="1" dirty="0" err="1" smtClean="0">
                <a:solidFill>
                  <a:srgbClr val="002060"/>
                </a:solidFill>
              </a:rPr>
              <a:t>blocare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pentru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memorarea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parametrilor</a:t>
            </a:r>
            <a:endParaRPr lang="de-DE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Alarma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sonora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pentru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confirmarea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sigilarii</a:t>
            </a:r>
            <a:endParaRPr lang="de-DE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Contoar</a:t>
            </a:r>
            <a:r>
              <a:rPr lang="en-US" b="1" dirty="0" smtClean="0">
                <a:solidFill>
                  <a:srgbClr val="002060"/>
                </a:solidFill>
              </a:rPr>
              <a:t> cu </a:t>
            </a:r>
            <a:r>
              <a:rPr lang="en-US" b="1" dirty="0" err="1" smtClean="0">
                <a:solidFill>
                  <a:srgbClr val="002060"/>
                </a:solidFill>
              </a:rPr>
              <a:t>numaratoare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inversa</a:t>
            </a:r>
            <a:r>
              <a:rPr lang="en-US" b="1" dirty="0" smtClean="0">
                <a:solidFill>
                  <a:srgbClr val="002060"/>
                </a:solidFill>
              </a:rPr>
              <a:t> (3-2-1-0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GB" b="1" dirty="0" err="1" smtClean="0">
                <a:solidFill>
                  <a:srgbClr val="002060"/>
                </a:solidFill>
              </a:rPr>
              <a:t>pentru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racirea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sigilarii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     </a:t>
            </a:r>
            <a:r>
              <a:rPr lang="en-GB" b="1" dirty="0" err="1" smtClean="0">
                <a:solidFill>
                  <a:srgbClr val="002060"/>
                </a:solidFill>
              </a:rPr>
              <a:t>semnal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sonor</a:t>
            </a:r>
            <a:r>
              <a:rPr lang="en-GB" b="1" dirty="0" smtClean="0">
                <a:solidFill>
                  <a:srgbClr val="002060"/>
                </a:solidFill>
              </a:rPr>
              <a:t> la </a:t>
            </a:r>
            <a:r>
              <a:rPr lang="en-GB" b="1" dirty="0" err="1" smtClean="0">
                <a:solidFill>
                  <a:srgbClr val="002060"/>
                </a:solidFill>
              </a:rPr>
              <a:t>terminarea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acesteia</a:t>
            </a:r>
            <a:endParaRPr lang="de-DE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Protectie</a:t>
            </a:r>
            <a:r>
              <a:rPr lang="en-US" b="1" dirty="0" smtClean="0">
                <a:solidFill>
                  <a:srgbClr val="002060"/>
                </a:solidFill>
              </a:rPr>
              <a:t> electronica la </a:t>
            </a:r>
            <a:r>
              <a:rPr lang="en-US" b="1" dirty="0" err="1" smtClean="0">
                <a:solidFill>
                  <a:srgbClr val="002060"/>
                </a:solidFill>
              </a:rPr>
              <a:t>supraincarcare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pentru</a:t>
            </a:r>
            <a:r>
              <a:rPr lang="en-US" b="1" dirty="0" smtClean="0">
                <a:solidFill>
                  <a:srgbClr val="002060"/>
                </a:solidFill>
              </a:rPr>
              <a:t> motor </a:t>
            </a:r>
            <a:r>
              <a:rPr lang="en-US" b="1" dirty="0" err="1" smtClean="0">
                <a:solidFill>
                  <a:srgbClr val="002060"/>
                </a:solidFill>
              </a:rPr>
              <a:t>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baterie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Coduri</a:t>
            </a:r>
            <a:r>
              <a:rPr lang="en-US" b="1" dirty="0" smtClean="0">
                <a:solidFill>
                  <a:srgbClr val="002060"/>
                </a:solidFill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</a:rPr>
              <a:t>eroare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afisate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ecran</a:t>
            </a:r>
            <a:endParaRPr lang="de-DE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de-CH" b="1" dirty="0" smtClean="0">
                <a:solidFill>
                  <a:srgbClr val="002060"/>
                </a:solidFill>
              </a:rPr>
              <a:t>Optional pentru aplicatii stationare – carlig de sustinere</a:t>
            </a:r>
            <a:endParaRPr lang="de-DE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</a:rPr>
              <a:t>Placa metalica inferioara pentru protectia uneltei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2060"/>
                </a:solidFill>
              </a:rPr>
              <a:t>Suporta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aplicatii</a:t>
            </a:r>
            <a:r>
              <a:rPr lang="en-US" b="1" dirty="0" smtClean="0">
                <a:solidFill>
                  <a:srgbClr val="002060"/>
                </a:solidFill>
              </a:rPr>
              <a:t> la </a:t>
            </a:r>
            <a:r>
              <a:rPr lang="en-US" b="1" dirty="0" err="1" smtClean="0">
                <a:solidFill>
                  <a:srgbClr val="002060"/>
                </a:solidFill>
              </a:rPr>
              <a:t>temperaturi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exterioare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-10°C / +40°C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(cu </a:t>
            </a:r>
            <a:r>
              <a:rPr lang="en-US" b="1" dirty="0" err="1" smtClean="0">
                <a:solidFill>
                  <a:srgbClr val="002060"/>
                </a:solidFill>
              </a:rPr>
              <a:t>performante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similare</a:t>
            </a:r>
            <a:r>
              <a:rPr lang="en-US" b="1" dirty="0" smtClean="0">
                <a:solidFill>
                  <a:srgbClr val="002060"/>
                </a:solidFill>
              </a:rPr>
              <a:t>). </a:t>
            </a:r>
            <a:endParaRPr lang="de-CH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8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836712"/>
            <a:ext cx="8316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e-CH" dirty="0" smtClean="0">
                <a:solidFill>
                  <a:srgbClr val="002060"/>
                </a:solidFill>
              </a:rPr>
              <a:t>Usor de folosit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GB" b="1" dirty="0" err="1" smtClean="0">
                <a:solidFill>
                  <a:srgbClr val="FF0000"/>
                </a:solidFill>
              </a:rPr>
              <a:t>Sistem</a:t>
            </a:r>
            <a:r>
              <a:rPr lang="en-GB" b="1" dirty="0" smtClean="0">
                <a:solidFill>
                  <a:srgbClr val="FF0000"/>
                </a:solidFill>
              </a:rPr>
              <a:t> de </a:t>
            </a:r>
            <a:r>
              <a:rPr lang="en-GB" b="1" dirty="0" err="1" smtClean="0">
                <a:solidFill>
                  <a:srgbClr val="FF0000"/>
                </a:solidFill>
              </a:rPr>
              <a:t>deschidere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simpla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sistem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patentat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Capacitate de </a:t>
            </a:r>
            <a:r>
              <a:rPr lang="en-US" dirty="0" err="1" smtClean="0">
                <a:solidFill>
                  <a:srgbClr val="002060"/>
                </a:solidFill>
              </a:rPr>
              <a:t>tensionare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pana</a:t>
            </a:r>
            <a:r>
              <a:rPr lang="en-US" dirty="0" smtClean="0">
                <a:solidFill>
                  <a:srgbClr val="002060"/>
                </a:solidFill>
              </a:rPr>
              <a:t> la </a:t>
            </a:r>
            <a:r>
              <a:rPr lang="en-US" dirty="0">
                <a:solidFill>
                  <a:srgbClr val="002060"/>
                </a:solidFill>
              </a:rPr>
              <a:t>3,200 </a:t>
            </a:r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de-CH" b="1" dirty="0" smtClean="0">
                <a:solidFill>
                  <a:srgbClr val="FF0000"/>
                </a:solidFill>
              </a:rPr>
              <a:t>Rapida in operare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max. 16 m / min </a:t>
            </a:r>
            <a:r>
              <a:rPr lang="en-US" b="1" dirty="0" err="1" smtClean="0">
                <a:solidFill>
                  <a:srgbClr val="FF0000"/>
                </a:solidFill>
              </a:rPr>
              <a:t>viteza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tensionare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err="1" smtClean="0">
                <a:solidFill>
                  <a:srgbClr val="002060"/>
                </a:solidFill>
              </a:rPr>
              <a:t>Fiabilitate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superioara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Utilizari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optime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folosirea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diferitelor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moduri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lucru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"</a:t>
            </a:r>
            <a:r>
              <a:rPr lang="en-US" dirty="0" smtClean="0">
                <a:solidFill>
                  <a:srgbClr val="002060"/>
                </a:solidFill>
              </a:rPr>
              <a:t>Automat", “Semi-automat</a:t>
            </a:r>
            <a:r>
              <a:rPr lang="en-US" dirty="0" smtClean="0">
                <a:solidFill>
                  <a:srgbClr val="002060"/>
                </a:solidFill>
              </a:rPr>
              <a:t>", </a:t>
            </a:r>
            <a:r>
              <a:rPr lang="en-US" dirty="0">
                <a:solidFill>
                  <a:srgbClr val="002060"/>
                </a:solidFill>
              </a:rPr>
              <a:t>"</a:t>
            </a:r>
            <a:r>
              <a:rPr lang="en-US" dirty="0" smtClean="0">
                <a:solidFill>
                  <a:srgbClr val="002060"/>
                </a:solidFill>
              </a:rPr>
              <a:t>Manual</a:t>
            </a:r>
            <a:r>
              <a:rPr lang="en-US" dirty="0">
                <a:solidFill>
                  <a:srgbClr val="002060"/>
                </a:solidFill>
              </a:rPr>
              <a:t>" </a:t>
            </a:r>
            <a:r>
              <a:rPr lang="en-US" dirty="0" err="1" smtClean="0">
                <a:solidFill>
                  <a:srgbClr val="002060"/>
                </a:solidFill>
              </a:rPr>
              <a:t>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"</a:t>
            </a:r>
            <a:r>
              <a:rPr lang="en-US" dirty="0" smtClean="0">
                <a:solidFill>
                  <a:srgbClr val="002060"/>
                </a:solidFill>
              </a:rPr>
              <a:t>soft“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Interfata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prietenoasa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flexibila</a:t>
            </a:r>
            <a:r>
              <a:rPr lang="en-US" dirty="0" smtClean="0">
                <a:solidFill>
                  <a:srgbClr val="002060"/>
                </a:solidFill>
              </a:rPr>
              <a:t>, cu </a:t>
            </a:r>
            <a:r>
              <a:rPr lang="en-US" dirty="0" err="1" smtClean="0">
                <a:solidFill>
                  <a:srgbClr val="002060"/>
                </a:solidFill>
              </a:rPr>
              <a:t>functie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blocare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FF0000"/>
                </a:solidFill>
              </a:rPr>
              <a:t>Dimensiuni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variabile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ale </a:t>
            </a:r>
            <a:r>
              <a:rPr lang="en-US" b="1" dirty="0" err="1" smtClean="0">
                <a:solidFill>
                  <a:srgbClr val="FF0000"/>
                </a:solidFill>
              </a:rPr>
              <a:t>benzii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(PET / PP) </a:t>
            </a:r>
            <a:r>
              <a:rPr lang="en-US" b="1" dirty="0" smtClean="0">
                <a:solidFill>
                  <a:srgbClr val="FF0000"/>
                </a:solidFill>
              </a:rPr>
              <a:t>de la 9 mm </a:t>
            </a:r>
            <a:r>
              <a:rPr lang="en-US" b="1" dirty="0" err="1" smtClean="0">
                <a:solidFill>
                  <a:srgbClr val="FF0000"/>
                </a:solidFill>
              </a:rPr>
              <a:t>pana</a:t>
            </a:r>
            <a:r>
              <a:rPr lang="en-US" b="1" dirty="0" smtClean="0">
                <a:solidFill>
                  <a:srgbClr val="FF0000"/>
                </a:solidFill>
              </a:rPr>
              <a:t> la 16 mm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Performanta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constanta</a:t>
            </a:r>
            <a:r>
              <a:rPr lang="en-US" dirty="0" smtClean="0">
                <a:solidFill>
                  <a:srgbClr val="002060"/>
                </a:solidFill>
              </a:rPr>
              <a:t> a </a:t>
            </a:r>
            <a:r>
              <a:rPr lang="en-US" dirty="0" err="1" smtClean="0">
                <a:solidFill>
                  <a:srgbClr val="002060"/>
                </a:solidFill>
              </a:rPr>
              <a:t>bateriei</a:t>
            </a:r>
            <a:r>
              <a:rPr lang="en-US" dirty="0" smtClean="0">
                <a:solidFill>
                  <a:srgbClr val="002060"/>
                </a:solidFill>
              </a:rPr>
              <a:t> cu ultima </a:t>
            </a:r>
            <a:r>
              <a:rPr lang="en-US" dirty="0" err="1" smtClean="0">
                <a:solidFill>
                  <a:srgbClr val="002060"/>
                </a:solidFill>
              </a:rPr>
              <a:t>tehnologie</a:t>
            </a:r>
            <a:r>
              <a:rPr lang="en-US" dirty="0" smtClean="0">
                <a:solidFill>
                  <a:srgbClr val="002060"/>
                </a:solidFill>
              </a:rPr>
              <a:t> Lithium </a:t>
            </a:r>
            <a:r>
              <a:rPr lang="en-US" dirty="0">
                <a:solidFill>
                  <a:srgbClr val="002060"/>
                </a:solidFill>
              </a:rPr>
              <a:t>Ion </a:t>
            </a:r>
            <a:r>
              <a:rPr lang="en-US" dirty="0" err="1" smtClean="0">
                <a:solidFill>
                  <a:srgbClr val="002060"/>
                </a:solidFill>
              </a:rPr>
              <a:t>fara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efect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memorie</a:t>
            </a:r>
            <a:r>
              <a:rPr lang="en-US" dirty="0" smtClean="0">
                <a:solidFill>
                  <a:srgbClr val="002060"/>
                </a:solidFill>
              </a:rPr>
              <a:t>“ – </a:t>
            </a:r>
            <a:r>
              <a:rPr lang="en-US" dirty="0" err="1" smtClean="0">
                <a:solidFill>
                  <a:srgbClr val="002060"/>
                </a:solidFill>
              </a:rPr>
              <a:t>poate</a:t>
            </a:r>
            <a:r>
              <a:rPr lang="en-US" dirty="0" smtClean="0">
                <a:solidFill>
                  <a:srgbClr val="002060"/>
                </a:solidFill>
              </a:rPr>
              <a:t> fi </a:t>
            </a:r>
            <a:r>
              <a:rPr lang="en-US" dirty="0" err="1" smtClean="0">
                <a:solidFill>
                  <a:srgbClr val="002060"/>
                </a:solidFill>
              </a:rPr>
              <a:t>incarcata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 err="1" smtClean="0">
                <a:solidFill>
                  <a:srgbClr val="002060"/>
                </a:solidFill>
              </a:rPr>
              <a:t>orice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stadiu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FF0000"/>
                </a:solidFill>
              </a:rPr>
              <a:t>Unealta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industriala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pentru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aplicatii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solicitante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cu </a:t>
            </a:r>
            <a:r>
              <a:rPr lang="en-US" b="1" dirty="0" err="1" smtClean="0">
                <a:solidFill>
                  <a:srgbClr val="FF0000"/>
                </a:solidFill>
              </a:rPr>
              <a:t>greutatea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doar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3.7 </a:t>
            </a:r>
            <a:r>
              <a:rPr lang="en-US" b="1" dirty="0" smtClean="0">
                <a:solidFill>
                  <a:srgbClr val="FF0000"/>
                </a:solidFill>
              </a:rPr>
              <a:t>KG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CH" dirty="0" smtClean="0">
                <a:solidFill>
                  <a:srgbClr val="002060"/>
                </a:solidFill>
              </a:rPr>
              <a:t>Reducere de costuri in folosirea benzii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Fiabila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</a:t>
            </a:r>
            <a:r>
              <a:rPr lang="en-US" dirty="0" smtClean="0">
                <a:solidFill>
                  <a:srgbClr val="002060"/>
                </a:solidFill>
              </a:rPr>
              <a:t> cost </a:t>
            </a:r>
            <a:r>
              <a:rPr lang="en-US" dirty="0" err="1" smtClean="0">
                <a:solidFill>
                  <a:srgbClr val="002060"/>
                </a:solidFill>
              </a:rPr>
              <a:t>redus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intretinere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datorita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motorului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fara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perii</a:t>
            </a: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FF0000"/>
                </a:solidFill>
              </a:rPr>
              <a:t>Operatiile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legare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usor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realizat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datorita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echilibrului</a:t>
            </a:r>
            <a:r>
              <a:rPr lang="en-US" b="1" i="1" u="sng" dirty="0" smtClean="0">
                <a:solidFill>
                  <a:srgbClr val="FF0000"/>
                </a:solidFill>
              </a:rPr>
              <a:t> perfect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</a:rPr>
              <a:t>Utilizabila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 err="1" smtClean="0">
                <a:solidFill>
                  <a:srgbClr val="002060"/>
                </a:solidFill>
              </a:rPr>
              <a:t>aplicatii</a:t>
            </a:r>
            <a:r>
              <a:rPr lang="en-US" dirty="0" smtClean="0">
                <a:solidFill>
                  <a:srgbClr val="002060"/>
                </a:solidFill>
              </a:rPr>
              <a:t> multiple </a:t>
            </a:r>
            <a:r>
              <a:rPr lang="en-US" dirty="0" err="1" smtClean="0">
                <a:solidFill>
                  <a:srgbClr val="002060"/>
                </a:solidFill>
              </a:rPr>
              <a:t>datorita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dimensiunilor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reduse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latime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Rechteck 2"/>
          <p:cNvSpPr/>
          <p:nvPr/>
        </p:nvSpPr>
        <p:spPr>
          <a:xfrm>
            <a:off x="1115616" y="192448"/>
            <a:ext cx="21602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333399"/>
                </a:solidFill>
              </a:rPr>
              <a:t>Avantaje Client</a:t>
            </a:r>
            <a:endParaRPr lang="el-GR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6721B2-4DF7-4AA2-B042-39720BB188F2}" type="slidenum">
              <a:rPr lang="el-GR" smtClean="0">
                <a:latin typeface="Arial" pitchFamily="34" charset="0"/>
              </a:rPr>
              <a:pPr/>
              <a:t>9</a:t>
            </a:fld>
            <a:endParaRPr lang="el-GR" smtClean="0">
              <a:latin typeface="Arial" pitchFamily="34" charset="0"/>
            </a:endParaRPr>
          </a:p>
        </p:txBody>
      </p:sp>
      <p:pic>
        <p:nvPicPr>
          <p:cNvPr id="4" name="Picture 2" descr="H:\ALLE DATEN\A_A_PRODUKTE_Info_Manuels_Price\Handtools\A_TOOL_DEVELOPMENT\NEW Batt.Tools LT+HT\A_Tool Pictures\Columbia GT-ONE\IMG_6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067944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/>
          <p:nvPr/>
        </p:nvSpPr>
        <p:spPr bwMode="auto">
          <a:xfrm>
            <a:off x="1652216" y="260648"/>
            <a:ext cx="2631752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333399"/>
                </a:solidFill>
              </a:rPr>
              <a:t>Columbia SIAT </a:t>
            </a:r>
            <a:r>
              <a:rPr lang="de-DE" dirty="0" smtClean="0">
                <a:solidFill>
                  <a:srgbClr val="333399"/>
                </a:solidFill>
              </a:rPr>
              <a:t>GT-</a:t>
            </a:r>
            <a:r>
              <a:rPr lang="de-DE" i="1" dirty="0" smtClean="0">
                <a:solidFill>
                  <a:srgbClr val="333399"/>
                </a:solidFill>
              </a:rPr>
              <a:t>ONE</a:t>
            </a:r>
            <a:endParaRPr lang="el-GR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361</Words>
  <Application>Microsoft Office PowerPoint</Application>
  <PresentationFormat>On-screen Show (4:3)</PresentationFormat>
  <Paragraphs>72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Pötzl</dc:creator>
  <cp:lastModifiedBy>Cristian Stefanescu</cp:lastModifiedBy>
  <cp:revision>149</cp:revision>
  <dcterms:created xsi:type="dcterms:W3CDTF">2012-08-21T10:59:10Z</dcterms:created>
  <dcterms:modified xsi:type="dcterms:W3CDTF">2016-12-12T13:57:49Z</dcterms:modified>
</cp:coreProperties>
</file>